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5" r:id="rId13"/>
    <p:sldId id="281" r:id="rId14"/>
    <p:sldId id="266" r:id="rId15"/>
    <p:sldId id="283" r:id="rId16"/>
    <p:sldId id="288" r:id="rId17"/>
    <p:sldId id="267" r:id="rId18"/>
    <p:sldId id="268" r:id="rId19"/>
    <p:sldId id="269" r:id="rId20"/>
    <p:sldId id="270" r:id="rId21"/>
    <p:sldId id="284" r:id="rId22"/>
    <p:sldId id="276" r:id="rId23"/>
    <p:sldId id="280" r:id="rId24"/>
    <p:sldId id="279" r:id="rId25"/>
    <p:sldId id="278" r:id="rId26"/>
    <p:sldId id="274" r:id="rId27"/>
    <p:sldId id="275" r:id="rId28"/>
    <p:sldId id="272" r:id="rId29"/>
    <p:sldId id="273" r:id="rId30"/>
    <p:sldId id="285" r:id="rId31"/>
    <p:sldId id="286" r:id="rId32"/>
    <p:sldId id="287" r:id="rId33"/>
    <p:sldId id="290" r:id="rId34"/>
    <p:sldId id="289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1E417A"/>
    <a:srgbClr val="1E4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7" autoAdjust="0"/>
    <p:restoredTop sz="87612" autoAdjust="0"/>
  </p:normalViewPr>
  <p:slideViewPr>
    <p:cSldViewPr snapToGrid="0">
      <p:cViewPr varScale="1">
        <p:scale>
          <a:sx n="61" d="100"/>
          <a:sy n="61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cars!$B$2:$H$2</c:f>
              <c:numCache>
                <c:formatCode>General</c:formatCode>
                <c:ptCount val="7"/>
                <c:pt idx="0">
                  <c:v>13</c:v>
                </c:pt>
                <c:pt idx="1">
                  <c:v>8</c:v>
                </c:pt>
                <c:pt idx="2">
                  <c:v>360</c:v>
                </c:pt>
                <c:pt idx="3">
                  <c:v>175</c:v>
                </c:pt>
                <c:pt idx="4">
                  <c:v>3821</c:v>
                </c:pt>
                <c:pt idx="5">
                  <c:v>11</c:v>
                </c:pt>
                <c:pt idx="6">
                  <c:v>73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cars!$B$3:$H$3</c:f>
              <c:numCache>
                <c:formatCode>General</c:formatCode>
                <c:ptCount val="7"/>
                <c:pt idx="0">
                  <c:v>15</c:v>
                </c:pt>
                <c:pt idx="1">
                  <c:v>8</c:v>
                </c:pt>
                <c:pt idx="2">
                  <c:v>390</c:v>
                </c:pt>
                <c:pt idx="3">
                  <c:v>190</c:v>
                </c:pt>
                <c:pt idx="4">
                  <c:v>3850</c:v>
                </c:pt>
                <c:pt idx="5">
                  <c:v>8.5</c:v>
                </c:pt>
                <c:pt idx="6">
                  <c:v>70</c:v>
                </c:pt>
              </c:numCache>
            </c:numRef>
          </c:val>
          <c:smooth val="0"/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cars!$B$4:$H$4</c:f>
              <c:numCache>
                <c:formatCode>General</c:formatCode>
                <c:ptCount val="7"/>
                <c:pt idx="0">
                  <c:v>17</c:v>
                </c:pt>
                <c:pt idx="1">
                  <c:v>8</c:v>
                </c:pt>
                <c:pt idx="2">
                  <c:v>304</c:v>
                </c:pt>
                <c:pt idx="3">
                  <c:v>150</c:v>
                </c:pt>
                <c:pt idx="4">
                  <c:v>3672</c:v>
                </c:pt>
                <c:pt idx="5">
                  <c:v>11.5</c:v>
                </c:pt>
                <c:pt idx="6">
                  <c:v>72</c:v>
                </c:pt>
              </c:numCache>
            </c:numRef>
          </c:val>
          <c:smooth val="0"/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cars!$B$5:$H$5</c:f>
              <c:numCache>
                <c:formatCode>General</c:formatCode>
                <c:ptCount val="7"/>
                <c:pt idx="0">
                  <c:v>20.2</c:v>
                </c:pt>
                <c:pt idx="1">
                  <c:v>6</c:v>
                </c:pt>
                <c:pt idx="2">
                  <c:v>232</c:v>
                </c:pt>
                <c:pt idx="3">
                  <c:v>90</c:v>
                </c:pt>
                <c:pt idx="4">
                  <c:v>3265</c:v>
                </c:pt>
                <c:pt idx="5">
                  <c:v>18.2</c:v>
                </c:pt>
                <c:pt idx="6">
                  <c:v>79</c:v>
                </c:pt>
              </c:numCache>
            </c:numRef>
          </c:val>
          <c:smooth val="0"/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cars!$B$6:$H$6</c:f>
              <c:numCache>
                <c:formatCode>General</c:formatCode>
                <c:ptCount val="7"/>
                <c:pt idx="0">
                  <c:v>18.100000000000001</c:v>
                </c:pt>
                <c:pt idx="1">
                  <c:v>6</c:v>
                </c:pt>
                <c:pt idx="2">
                  <c:v>258</c:v>
                </c:pt>
                <c:pt idx="3">
                  <c:v>120</c:v>
                </c:pt>
                <c:pt idx="4">
                  <c:v>3410</c:v>
                </c:pt>
                <c:pt idx="5">
                  <c:v>15.1</c:v>
                </c:pt>
                <c:pt idx="6">
                  <c:v>78</c:v>
                </c:pt>
              </c:numCache>
            </c:numRef>
          </c:val>
          <c:smooth val="0"/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cars!$B$7:$H$7</c:f>
              <c:numCache>
                <c:formatCode>General</c:formatCode>
                <c:ptCount val="7"/>
                <c:pt idx="0">
                  <c:v>23</c:v>
                </c:pt>
                <c:pt idx="1">
                  <c:v>4</c:v>
                </c:pt>
                <c:pt idx="2">
                  <c:v>151</c:v>
                </c:pt>
                <c:pt idx="4">
                  <c:v>3035</c:v>
                </c:pt>
                <c:pt idx="5">
                  <c:v>20.5</c:v>
                </c:pt>
                <c:pt idx="6">
                  <c:v>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89107872"/>
        <c:axId val="-1489106784"/>
      </c:lineChart>
      <c:catAx>
        <c:axId val="-14891078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9106784"/>
        <c:crosses val="autoZero"/>
        <c:auto val="1"/>
        <c:lblAlgn val="ctr"/>
        <c:lblOffset val="100"/>
        <c:noMultiLvlLbl val="0"/>
      </c:catAx>
      <c:valAx>
        <c:axId val="-148910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910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5CBCE-4909-4D53-B738-682D54A78E95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3466B-7CE8-46C2-9E58-3BC089548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5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some key daily statistics highlighted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infographic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 million tweets are sent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294 billion emails are sent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petabytes of data are created on Facebook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terabytes of data are created from each connected car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 billion messages are sent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billion searches are made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2025, it’s estimated that 463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exabytes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data will be created each day globally – that’s the equivalent of 212,765,957 DVDs per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8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học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của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trinhg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8A7956A-737B-48E4-B22E-522C2AE6D057}"/>
              </a:ext>
            </a:extLst>
          </p:cNvPr>
          <p:cNvGrpSpPr/>
          <p:nvPr userDrawn="1"/>
        </p:nvGrpSpPr>
        <p:grpSpPr>
          <a:xfrm>
            <a:off x="-27216" y="857250"/>
            <a:ext cx="12219216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0F3CEA-ADAF-4D56-8354-4B4C31C96811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ACC793-D879-4A72-AB4C-25BC676A92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F300-93FF-492F-8BB6-167194EDEF24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FE75-383F-4995-B74C-7708D963E4C7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4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981"/>
            <a:ext cx="10515600" cy="45559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05C6-1B51-4E0D-A6C8-9D997DC4ED24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CC7FE6-4FCF-42F0-A1DB-065779BAC05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46317"/>
            <a:ext cx="105156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6F1000-6203-411C-9028-8865CCD61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97" y="0"/>
            <a:ext cx="12253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015613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C49A-C690-41F9-BCF4-4AF4B2DA54B4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EDC16D-9121-4FF0-9D22-B0BF83CE5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195391"/>
            <a:ext cx="1847850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0ABF-342E-4D9A-8698-78CCA2037F6B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37FC-F1C3-434E-8068-DA2C56C04382}" type="datetime1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90B-B7C8-4B33-B5E4-E0E0BE24E083}" type="datetime1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57F7-0E17-4650-8E00-A8BEE6D33429}" type="datetime1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E57E-7478-4C94-AA90-D579E24ED401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1476-41CE-472F-9645-C04AA163B6D1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C7EE315-E22C-4A85-AAD6-77B354753C89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ACC793-D879-4A72-AB4C-25BC676A92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FEB49-65A5-47AA-AB61-1FACC1CC72E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195391"/>
            <a:ext cx="1847850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0AEC0-4960-4BF3-9A72-1C30D7848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09446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 QUAN </a:t>
            </a:r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 DỮ LIỆU</a:t>
            </a:r>
            <a:b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 1: GIỚI THIỆU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8857ED-4521-4FE3-959E-034C382BE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1672" y="5583202"/>
            <a:ext cx="8384275" cy="1138273"/>
          </a:xfrm>
        </p:spPr>
        <p:txBody>
          <a:bodyPr/>
          <a:lstStyle/>
          <a:p>
            <a:r>
              <a:rPr lang="en-US" dirty="0"/>
              <a:t>AI Academy Vietnam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A9D9FA-D3EC-486D-A2FA-BA6C5D6D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(London 1854), John Snow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45" y="1210041"/>
            <a:ext cx="6718793" cy="51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(London 1854), John Snow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053" y="1322304"/>
            <a:ext cx="7198894" cy="53991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2335964"/>
            <a:ext cx="2876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9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42"/>
            <a:ext cx="10515600" cy="64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tàu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ngầm</a:t>
            </a:r>
            <a:r>
              <a:rPr lang="en-US" dirty="0" smtClean="0"/>
              <a:t> ở London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96" y="1308907"/>
            <a:ext cx="6292152" cy="5047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89" y="286112"/>
            <a:ext cx="9317421" cy="6571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thí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trồng</a:t>
            </a:r>
            <a:r>
              <a:rPr lang="en-US" dirty="0" smtClean="0"/>
              <a:t> </a:t>
            </a:r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chăm</a:t>
            </a:r>
            <a:r>
              <a:rPr lang="en-US" dirty="0" smtClean="0"/>
              <a:t> </a:t>
            </a:r>
            <a:r>
              <a:rPr lang="en-US" dirty="0" err="1" smtClean="0"/>
              <a:t>sóc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727" y="1576552"/>
            <a:ext cx="9810149" cy="47797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bay của </a:t>
            </a:r>
            <a:r>
              <a:rPr lang="en-US" dirty="0" err="1" smtClean="0"/>
              <a:t>Mỹ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87" y="1400782"/>
            <a:ext cx="10666691" cy="4955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họ</a:t>
            </a:r>
            <a:r>
              <a:rPr lang="en-US" dirty="0" smtClean="0"/>
              <a:t> không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nhiều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thuần</a:t>
            </a:r>
            <a:r>
              <a:rPr lang="en-US" dirty="0" smtClean="0"/>
              <a:t> </a:t>
            </a:r>
            <a:r>
              <a:rPr lang="en-US" dirty="0" err="1" smtClean="0"/>
              <a:t>túy</a:t>
            </a:r>
            <a:r>
              <a:rPr lang="en-US" dirty="0" smtClean="0"/>
              <a:t> (học </a:t>
            </a:r>
            <a:r>
              <a:rPr lang="en-US" dirty="0" err="1" smtClean="0"/>
              <a:t>máy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được </a:t>
            </a:r>
            <a:r>
              <a:rPr lang="en-US" dirty="0" err="1" smtClean="0"/>
              <a:t>chấp</a:t>
            </a:r>
            <a:r>
              <a:rPr lang="en-US" dirty="0" smtClean="0"/>
              <a:t> nhận, không </a:t>
            </a:r>
            <a:r>
              <a:rPr lang="en-US" dirty="0" err="1" smtClean="0"/>
              <a:t>cần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không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.</a:t>
            </a:r>
          </a:p>
          <a:p>
            <a:r>
              <a:rPr lang="en-US" dirty="0" smtClean="0"/>
              <a:t>Nhiều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không được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(không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).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: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của con </a:t>
            </a:r>
            <a:r>
              <a:rPr lang="en-US" dirty="0" err="1" smtClean="0"/>
              <a:t>người</a:t>
            </a:r>
            <a:r>
              <a:rPr lang="en-US" dirty="0" smtClean="0"/>
              <a:t>, không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được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rõ</a:t>
            </a:r>
            <a:r>
              <a:rPr lang="en-US" dirty="0" smtClean="0"/>
              <a:t> </a:t>
            </a:r>
            <a:r>
              <a:rPr lang="en-US" dirty="0" err="1" smtClean="0"/>
              <a:t>ràng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xây dựng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học.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ở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96" y="0"/>
            <a:ext cx="9719618" cy="67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endParaRPr lang="en-US" dirty="0" smtClean="0"/>
          </a:p>
          <a:p>
            <a:r>
              <a:rPr lang="en-US" dirty="0" smtClean="0"/>
              <a:t>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endParaRPr lang="en-US" dirty="0" smtClean="0"/>
          </a:p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endParaRPr lang="en-US" dirty="0" smtClean="0"/>
          </a:p>
          <a:p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endParaRPr lang="en-US" dirty="0" smtClean="0"/>
          </a:p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endParaRPr lang="en-US" dirty="0" smtClean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endParaRPr lang="en-US" dirty="0" smtClean="0"/>
          </a:p>
          <a:p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 smtClean="0"/>
          </a:p>
          <a:p>
            <a:r>
              <a:rPr lang="en-US" dirty="0" err="1" smtClean="0"/>
              <a:t>Xác</a:t>
            </a:r>
            <a:r>
              <a:rPr lang="en-US" dirty="0" smtClean="0"/>
              <a:t> nhận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khan</a:t>
            </a:r>
          </a:p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nhận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256" y="2685256"/>
            <a:ext cx="61436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58867"/>
              </p:ext>
            </p:extLst>
          </p:nvPr>
        </p:nvGraphicFramePr>
        <p:xfrm>
          <a:off x="838200" y="1408614"/>
          <a:ext cx="5143500" cy="3248025"/>
        </p:xfrm>
        <a:graphic>
          <a:graphicData uri="http://schemas.openxmlformats.org/drawingml/2006/table">
            <a:tbl>
              <a:tblPr/>
              <a:tblGrid>
                <a:gridCol w="8763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 (mpg)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cylinders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displacement (cc)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(hp)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(lb)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0-60 mph (s)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Ambassador Brougham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Ambassador DPL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Ambassador SST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Concord DL 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Concord 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AMC Concord DL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795007"/>
              </p:ext>
            </p:extLst>
          </p:nvPr>
        </p:nvGraphicFramePr>
        <p:xfrm>
          <a:off x="6442840" y="1474076"/>
          <a:ext cx="4910959" cy="3239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6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351115"/>
            <a:ext cx="7949490" cy="50052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của 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kênh</a:t>
            </a:r>
            <a:r>
              <a:rPr lang="en-US" dirty="0" smtClean="0"/>
              <a:t> bang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66" y="3229477"/>
            <a:ext cx="7842684" cy="3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của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con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của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tóm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của Francis </a:t>
            </a:r>
            <a:r>
              <a:rPr lang="en-US" dirty="0" err="1" smtClean="0"/>
              <a:t>Anscombe</a:t>
            </a:r>
            <a:r>
              <a:rPr lang="en-US" dirty="0" smtClean="0"/>
              <a:t> (1973)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tứ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Anscombe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54" y="1519410"/>
            <a:ext cx="4357080" cy="48456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96" y="1754616"/>
            <a:ext cx="4800000" cy="46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tứ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Anscombe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981"/>
            <a:ext cx="4064540" cy="4555981"/>
          </a:xfrm>
        </p:spPr>
        <p:txBody>
          <a:bodyPr>
            <a:normAutofit lnSpcReduction="10000"/>
          </a:bodyPr>
          <a:lstStyle/>
          <a:p>
            <a:r>
              <a:rPr lang="vi-VN" dirty="0"/>
              <a:t>Nguyên tắc cơ bản được minh họa bởi Bộ tứ của Anscombe, đó </a:t>
            </a:r>
            <a:r>
              <a:rPr lang="vi-VN" dirty="0" smtClean="0"/>
              <a:t>là</a:t>
            </a:r>
            <a:r>
              <a:rPr lang="en-US" dirty="0" smtClean="0"/>
              <a:t> </a:t>
            </a:r>
            <a:r>
              <a:rPr lang="vi-VN" dirty="0" smtClean="0"/>
              <a:t>tóm </a:t>
            </a:r>
            <a:r>
              <a:rPr lang="vi-VN" dirty="0"/>
              <a:t>tắt duy nhất thường là một sự đơn giản hóa </a:t>
            </a:r>
            <a:r>
              <a:rPr lang="vi-VN" dirty="0">
                <a:solidFill>
                  <a:srgbClr val="FF0000"/>
                </a:solidFill>
              </a:rPr>
              <a:t>che giấu sự </a:t>
            </a:r>
            <a:r>
              <a:rPr lang="vi-VN" dirty="0" smtClean="0">
                <a:solidFill>
                  <a:srgbClr val="FF0000"/>
                </a:solidFill>
              </a:rPr>
              <a:t>thật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vi-VN" dirty="0" smtClean="0">
                <a:solidFill>
                  <a:srgbClr val="FF0000"/>
                </a:solidFill>
              </a:rPr>
              <a:t>cấu </a:t>
            </a:r>
            <a:r>
              <a:rPr lang="vi-VN" dirty="0">
                <a:solidFill>
                  <a:srgbClr val="FF0000"/>
                </a:solidFill>
              </a:rPr>
              <a:t>trúc</a:t>
            </a:r>
            <a:r>
              <a:rPr lang="vi-VN" dirty="0"/>
              <a:t> của tập dữ liệu, áp dụng nhiều hơn cho lớn và phức </a:t>
            </a:r>
            <a:r>
              <a:rPr lang="vi-VN" dirty="0" smtClean="0"/>
              <a:t>tạp</a:t>
            </a:r>
            <a:r>
              <a:rPr lang="en-US" dirty="0" smtClean="0"/>
              <a:t> </a:t>
            </a:r>
            <a:r>
              <a:rPr lang="vi-VN" dirty="0" smtClean="0"/>
              <a:t>bộ </a:t>
            </a:r>
            <a:r>
              <a:rPr lang="vi-VN" dirty="0"/>
              <a:t>dữ liệu. </a:t>
            </a:r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0" y="1606100"/>
            <a:ext cx="6529553" cy="47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4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của con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không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ta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không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của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của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Thẩm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đắn</a:t>
            </a:r>
            <a:r>
              <a:rPr lang="en-US" dirty="0" smtClean="0"/>
              <a:t> (validation)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Thẩm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được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 smtClean="0"/>
          </a:p>
          <a:p>
            <a:pPr lvl="1"/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 smtClean="0"/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không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không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Google’s Chief Economist Hal </a:t>
            </a:r>
            <a:r>
              <a:rPr lang="en-US" dirty="0" smtClean="0"/>
              <a:t>Varian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 năng lấy dữ liệu - để có thể </a:t>
            </a:r>
            <a:r>
              <a:rPr lang="vi-VN" dirty="0">
                <a:solidFill>
                  <a:srgbClr val="0000CC"/>
                </a:solidFill>
              </a:rPr>
              <a:t>hiểu</a:t>
            </a:r>
            <a:r>
              <a:rPr lang="vi-VN" dirty="0"/>
              <a:t> nó, </a:t>
            </a:r>
            <a:r>
              <a:rPr lang="vi-VN" dirty="0">
                <a:solidFill>
                  <a:srgbClr val="0000CC"/>
                </a:solidFill>
              </a:rPr>
              <a:t>xử lý </a:t>
            </a:r>
            <a:r>
              <a:rPr lang="vi-VN" dirty="0"/>
              <a:t>nó, </a:t>
            </a:r>
            <a:r>
              <a:rPr lang="vi-VN" dirty="0">
                <a:solidFill>
                  <a:srgbClr val="0000CC"/>
                </a:solidFill>
              </a:rPr>
              <a:t>trích xuất </a:t>
            </a:r>
            <a:r>
              <a:rPr lang="vi-VN" dirty="0"/>
              <a:t>giá trị từ nó, </a:t>
            </a:r>
            <a:r>
              <a:rPr lang="vi-VN" dirty="0">
                <a:solidFill>
                  <a:srgbClr val="FF0000"/>
                </a:solidFill>
              </a:rPr>
              <a:t>trực quan hóa </a:t>
            </a:r>
            <a:r>
              <a:rPr lang="vi-VN" dirty="0"/>
              <a:t>nó, để </a:t>
            </a:r>
            <a:r>
              <a:rPr lang="vi-VN" dirty="0">
                <a:solidFill>
                  <a:srgbClr val="0000CC"/>
                </a:solidFill>
              </a:rPr>
              <a:t>truyền đạt </a:t>
            </a:r>
            <a:r>
              <a:rPr lang="vi-VN" dirty="0"/>
              <a:t>nó sẽ trở thành một kỹ năng cực kỳ quan trọng trong những thập kỷ tiếp theo, không chỉ ở cấp độ chuyên nghiệp mà thậm chí ở cấp độ giáo </a:t>
            </a:r>
            <a:r>
              <a:rPr lang="vi-VN" dirty="0" smtClean="0"/>
              <a:t>dục </a:t>
            </a:r>
            <a:r>
              <a:rPr lang="vi-VN" dirty="0"/>
              <a:t>tiểu học, </a:t>
            </a:r>
            <a:r>
              <a:rPr lang="vi-VN" dirty="0" smtClean="0"/>
              <a:t>trung </a:t>
            </a:r>
            <a:r>
              <a:rPr lang="vi-VN" dirty="0"/>
              <a:t>học, </a:t>
            </a:r>
            <a:r>
              <a:rPr lang="vi-VN" dirty="0" smtClean="0"/>
              <a:t>đại </a:t>
            </a:r>
            <a:r>
              <a:rPr lang="vi-VN" dirty="0"/>
              <a:t>học. </a:t>
            </a:r>
            <a:endParaRPr lang="en-US" dirty="0" smtClean="0"/>
          </a:p>
          <a:p>
            <a:r>
              <a:rPr lang="vi-VN" dirty="0"/>
              <a:t>Bạn cũng muốn có thể </a:t>
            </a:r>
            <a:r>
              <a:rPr lang="vi-VN" dirty="0">
                <a:solidFill>
                  <a:srgbClr val="FF0000"/>
                </a:solidFill>
              </a:rPr>
              <a:t>trực quan hóa </a:t>
            </a:r>
            <a:r>
              <a:rPr lang="vi-VN" dirty="0"/>
              <a:t>dữ liệu, </a:t>
            </a:r>
            <a:r>
              <a:rPr lang="vi-VN" dirty="0">
                <a:solidFill>
                  <a:srgbClr val="0000CC"/>
                </a:solidFill>
              </a:rPr>
              <a:t>truyền đạt </a:t>
            </a:r>
            <a:r>
              <a:rPr lang="vi-VN" dirty="0"/>
              <a:t>dữ liệu và </a:t>
            </a:r>
            <a:r>
              <a:rPr lang="vi-VN" dirty="0">
                <a:solidFill>
                  <a:srgbClr val="0000CC"/>
                </a:solidFill>
              </a:rPr>
              <a:t>sử dụng </a:t>
            </a:r>
            <a:r>
              <a:rPr lang="vi-VN" dirty="0"/>
              <a:t>nó một cách </a:t>
            </a:r>
            <a:r>
              <a:rPr lang="vi-VN" dirty="0">
                <a:solidFill>
                  <a:srgbClr val="0000CC"/>
                </a:solidFill>
              </a:rPr>
              <a:t>hiệu quả.</a:t>
            </a:r>
            <a:endParaRPr lang="en-US" dirty="0" smtClean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https://flowingdata.com/2009/02/25/googles-chief-economist-hal-varian-on-statistics-and-data/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endParaRPr lang="en-US" dirty="0" smtClean="0"/>
          </a:p>
          <a:p>
            <a:pPr lvl="1"/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pPr lvl="1"/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r>
              <a:rPr lang="en-US" dirty="0" smtClean="0"/>
              <a:t> nhận </a:t>
            </a:r>
            <a:r>
              <a:rPr lang="en-US" dirty="0" err="1" smtClean="0"/>
              <a:t>thức</a:t>
            </a:r>
            <a:endParaRPr lang="en-US" dirty="0" smtClean="0"/>
          </a:p>
          <a:p>
            <a:pPr lvl="1"/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tin: information density, data-ink ratio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ratio: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Dữ </a:t>
                </a:r>
                <a:r>
                  <a:rPr lang="en-US" dirty="0" err="1" smtClean="0"/>
                  <a:t>liệu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hiển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giấy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trắng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sẽ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xuất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hiện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mực</a:t>
                </a:r>
                <a:r>
                  <a:rPr lang="en-US" dirty="0" smtClean="0"/>
                  <a:t> (ink): </a:t>
                </a:r>
              </a:p>
              <a:p>
                <a:pPr lvl="1"/>
                <a:r>
                  <a:rPr lang="en-US" dirty="0" err="1" smtClean="0"/>
                  <a:t>Một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phần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biểu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diễn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liệu</a:t>
                </a:r>
                <a:r>
                  <a:rPr lang="en-US" dirty="0" smtClean="0"/>
                  <a:t> (data-ink)</a:t>
                </a:r>
              </a:p>
              <a:p>
                <a:pPr lvl="1"/>
                <a:r>
                  <a:rPr lang="en-US" dirty="0" err="1" smtClean="0"/>
                  <a:t>Phần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còn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lại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thì</a:t>
                </a:r>
                <a:r>
                  <a:rPr lang="en-US" dirty="0" smtClean="0"/>
                  <a:t> không (non-data)</a:t>
                </a:r>
                <a:endParaRPr lang="en-US" dirty="0"/>
              </a:p>
              <a:p>
                <a:r>
                  <a:rPr lang="en-US" dirty="0" smtClean="0"/>
                  <a:t>Ink =pixel </a:t>
                </a:r>
                <a:r>
                  <a:rPr lang="en-US" dirty="0" err="1" smtClean="0"/>
                  <a:t>khi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biểu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diễn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tính</a:t>
                </a:r>
                <a:endParaRPr lang="en-US" dirty="0" smtClean="0"/>
              </a:p>
              <a:p>
                <a:r>
                  <a:rPr lang="en-US" dirty="0" err="1" smtClean="0"/>
                  <a:t>Tufte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nghĩa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ata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ink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𝑖𝑛𝑘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𝑖𝑛𝑘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Tối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tỷ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số</a:t>
                </a:r>
                <a:r>
                  <a:rPr lang="en-US" dirty="0" smtClean="0"/>
                  <a:t> data-ink </a:t>
                </a:r>
              </a:p>
              <a:p>
                <a:pPr lvl="1"/>
                <a:r>
                  <a:rPr lang="en-US" dirty="0" err="1" smtClean="0"/>
                  <a:t>Bất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nét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mực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nào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cũng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cần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lý</a:t>
                </a:r>
                <a:r>
                  <a:rPr lang="en-US" dirty="0" smtClean="0"/>
                  <a:t> do (</a:t>
                </a:r>
                <a:r>
                  <a:rPr lang="en-US" dirty="0" err="1" smtClean="0"/>
                  <a:t>lý</a:t>
                </a:r>
                <a:r>
                  <a:rPr lang="en-US" dirty="0" smtClean="0"/>
                  <a:t> do </a:t>
                </a:r>
                <a:r>
                  <a:rPr lang="en-US" dirty="0" err="1" smtClean="0"/>
                  <a:t>hợp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lý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hiện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liệu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 smtClean="0"/>
                  <a:t>Bất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yếu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nào</a:t>
                </a:r>
                <a:r>
                  <a:rPr lang="en-US" dirty="0" smtClean="0"/>
                  <a:t> không </a:t>
                </a:r>
                <a:r>
                  <a:rPr lang="en-US" dirty="0" err="1" smtClean="0"/>
                  <a:t>góp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phần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rõ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thông</a:t>
                </a:r>
                <a:r>
                  <a:rPr lang="en-US" dirty="0" smtClean="0"/>
                  <a:t> tin </a:t>
                </a:r>
                <a:r>
                  <a:rPr lang="en-US" dirty="0" err="1" smtClean="0"/>
                  <a:t>về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liệu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đồ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rác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41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: 4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3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519482"/>
            <a:ext cx="5257800" cy="4743290"/>
          </a:xfrm>
        </p:spPr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dataV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8596"/>
            <a:ext cx="4572000" cy="50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Nested Model for Visualization Design and Validation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: 4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3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848" y="1620981"/>
            <a:ext cx="5157952" cy="4555981"/>
          </a:xfrm>
        </p:spPr>
        <p:txBody>
          <a:bodyPr/>
          <a:lstStyle/>
          <a:p>
            <a:r>
              <a:rPr lang="en-US" dirty="0" smtClean="0"/>
              <a:t>What: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được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Why: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được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How: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Multi-Level Typology of Abstract Visualization Tasks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61" y="1774896"/>
            <a:ext cx="4438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: 4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3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0322"/>
            <a:ext cx="10515600" cy="39971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Tamara </a:t>
            </a:r>
            <a:r>
              <a:rPr lang="en-US" dirty="0" err="1"/>
              <a:t>Munzner</a:t>
            </a:r>
            <a:r>
              <a:rPr lang="en-US" dirty="0"/>
              <a:t>: Visualization Analysis and Design, 2014, CRC </a:t>
            </a:r>
            <a:r>
              <a:rPr lang="en-US" dirty="0" smtClean="0"/>
              <a:t>Press</a:t>
            </a:r>
            <a:r>
              <a:rPr lang="en-US" b="1" dirty="0" smtClean="0"/>
              <a:t>, Chapter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-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Computer-based </a:t>
            </a:r>
            <a:r>
              <a:rPr lang="en-US" b="1" dirty="0">
                <a:solidFill>
                  <a:srgbClr val="0000CC"/>
                </a:solidFill>
              </a:rPr>
              <a:t>visualization </a:t>
            </a:r>
            <a:r>
              <a:rPr lang="en-US" dirty="0">
                <a:solidFill>
                  <a:srgbClr val="0000CC"/>
                </a:solidFill>
              </a:rPr>
              <a:t>systems provide visual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representations of datasets designed to help people carry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out tasks more </a:t>
            </a:r>
            <a:r>
              <a:rPr lang="en-US" dirty="0">
                <a:solidFill>
                  <a:srgbClr val="FF0000"/>
                </a:solidFill>
              </a:rPr>
              <a:t>effectively</a:t>
            </a:r>
            <a:r>
              <a:rPr lang="en-US" dirty="0">
                <a:solidFill>
                  <a:srgbClr val="0000CC"/>
                </a:solidFill>
              </a:rPr>
              <a:t>. </a:t>
            </a:r>
            <a:endParaRPr lang="en-US" dirty="0" smtClean="0">
              <a:solidFill>
                <a:srgbClr val="0000CC"/>
              </a:solidFill>
            </a:endParaRPr>
          </a:p>
          <a:p>
            <a:pPr lvl="1"/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của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được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hiệu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quả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hơn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The use of computer-generated, interactive, visual representations of data to </a:t>
            </a:r>
            <a:r>
              <a:rPr lang="en-US" dirty="0" smtClean="0">
                <a:solidFill>
                  <a:srgbClr val="FF0000"/>
                </a:solidFill>
              </a:rPr>
              <a:t>amplify cognition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,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của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khuếch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hiệu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suất</a:t>
            </a:r>
            <a:r>
              <a:rPr lang="en-US" dirty="0" smtClean="0">
                <a:solidFill>
                  <a:srgbClr val="FF0000"/>
                </a:solidFill>
              </a:rPr>
              <a:t> nhận </a:t>
            </a:r>
            <a:r>
              <a:rPr lang="en-US" dirty="0" err="1" smtClean="0">
                <a:solidFill>
                  <a:srgbClr val="FF0000"/>
                </a:solidFill>
              </a:rPr>
              <a:t>thức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ow Much Data is Generated Each Day?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7771"/>
            <a:ext cx="10515599" cy="52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63" y="1685304"/>
            <a:ext cx="9450673" cy="42243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838" y="1327771"/>
            <a:ext cx="4652961" cy="4849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500 million tweets are sent</a:t>
            </a:r>
          </a:p>
          <a:p>
            <a:r>
              <a:rPr lang="en-US" dirty="0"/>
              <a:t>294 billion emails are sent</a:t>
            </a:r>
          </a:p>
          <a:p>
            <a:r>
              <a:rPr lang="en-US" dirty="0"/>
              <a:t>4 petabytes of data are created on Facebook</a:t>
            </a:r>
          </a:p>
          <a:p>
            <a:r>
              <a:rPr lang="en-US" dirty="0" smtClean="0"/>
              <a:t>65 </a:t>
            </a:r>
            <a:r>
              <a:rPr lang="en-US" dirty="0"/>
              <a:t>billion messages are sent on </a:t>
            </a:r>
            <a:r>
              <a:rPr lang="en-US" dirty="0" err="1"/>
              <a:t>WhatsApp</a:t>
            </a:r>
            <a:endParaRPr lang="en-US" dirty="0"/>
          </a:p>
          <a:p>
            <a:r>
              <a:rPr lang="en-US" dirty="0"/>
              <a:t>By 2025, it’s estimated that 463 </a:t>
            </a:r>
            <a:r>
              <a:rPr lang="en-US" dirty="0" err="1"/>
              <a:t>exabytes</a:t>
            </a:r>
            <a:r>
              <a:rPr lang="en-US" dirty="0"/>
              <a:t> of data will be created each day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How Much Data is Generated Each Day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7771"/>
            <a:ext cx="5582655" cy="47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1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endParaRPr lang="en-US" dirty="0" smtClean="0"/>
          </a:p>
          <a:p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 smtClean="0"/>
          </a:p>
          <a:p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, </a:t>
            </a:r>
            <a:r>
              <a:rPr lang="en-US" dirty="0" err="1" smtClean="0"/>
              <a:t>xu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(find patterns)</a:t>
            </a:r>
          </a:p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(see data in context)</a:t>
            </a:r>
          </a:p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(expand memory)</a:t>
            </a:r>
          </a:p>
          <a:p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(support computational analysis)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của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(record information)</a:t>
            </a:r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(analyze data to support reasoning)</a:t>
            </a:r>
          </a:p>
          <a:p>
            <a:r>
              <a:rPr lang="en-US" dirty="0" err="1" smtClean="0"/>
              <a:t>Xác</a:t>
            </a:r>
            <a:r>
              <a:rPr lang="en-US" dirty="0" smtClean="0"/>
              <a:t> nhận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(confirm hypotheses)</a:t>
            </a:r>
          </a:p>
          <a:p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ý </a:t>
            </a:r>
            <a:r>
              <a:rPr lang="en-US" dirty="0" err="1" smtClean="0"/>
              <a:t>tưởng</a:t>
            </a:r>
            <a:r>
              <a:rPr lang="en-US" dirty="0" smtClean="0"/>
              <a:t> (communicate ideas to others)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8312</TotalTime>
  <Words>1375</Words>
  <Application>Microsoft Office PowerPoint</Application>
  <PresentationFormat>Widescreen</PresentationFormat>
  <Paragraphs>231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Office Theme</vt:lpstr>
      <vt:lpstr>DATA VISUALIZATION  TRỰC QUAN HÓA DỮ LIỆU  BÀI 1: GIỚI THIỆU</vt:lpstr>
      <vt:lpstr>NỘI DUNG</vt:lpstr>
      <vt:lpstr>Google’s Chief Economist Hal Varian</vt:lpstr>
      <vt:lpstr>Trực quan hóa - Định nghĩa</vt:lpstr>
      <vt:lpstr>Why Do It!</vt:lpstr>
      <vt:lpstr>Why Do It!</vt:lpstr>
      <vt:lpstr>Why Do It!</vt:lpstr>
      <vt:lpstr>Trực quan hóa có thể:</vt:lpstr>
      <vt:lpstr>Mục đích của trực quan hóa</vt:lpstr>
      <vt:lpstr>Dịch tả (London 1854), John Snow</vt:lpstr>
      <vt:lpstr>Dịch tả (London 1854), John Snow</vt:lpstr>
      <vt:lpstr>PowerPoint Presentation</vt:lpstr>
      <vt:lpstr>Đường tàu điện ngầm ở London</vt:lpstr>
      <vt:lpstr>PowerPoint Presentation</vt:lpstr>
      <vt:lpstr>Thiết kế thí nghiệm trồng cây với chăm sóc</vt:lpstr>
      <vt:lpstr>Mô tả các đường bay của Mỹ</vt:lpstr>
      <vt:lpstr>Con người trong vòng lặp? </vt:lpstr>
      <vt:lpstr>Con người trong vòng lặp?</vt:lpstr>
      <vt:lpstr>PowerPoint Presentation</vt:lpstr>
      <vt:lpstr>Hiển thị bên ngoài</vt:lpstr>
      <vt:lpstr>Hiển thị bên ngoài</vt:lpstr>
      <vt:lpstr>Thị giác và thông tin</vt:lpstr>
      <vt:lpstr>Thị giác và thông tin</vt:lpstr>
      <vt:lpstr>Hiển thị dữ liệu chi tiết</vt:lpstr>
      <vt:lpstr>Bộ tứ dữ liệu Anscombe</vt:lpstr>
      <vt:lpstr>Bộ tứ dữ liệu Anscombe</vt:lpstr>
      <vt:lpstr>Sử dụng tương tác</vt:lpstr>
      <vt:lpstr>Tập trung vào nhiệm vụ, hiệu quả</vt:lpstr>
      <vt:lpstr>Thẩm định tính đúng đắn (validation)</vt:lpstr>
      <vt:lpstr>Giới hạn tài nguyên</vt:lpstr>
      <vt:lpstr>Data-ink ratio: kim chỉ nam cho thiết kế</vt:lpstr>
      <vt:lpstr>Phân tích: 4 mức độ, 3 câu hỏi</vt:lpstr>
      <vt:lpstr>Phân tích: 4 mức độ, 3 câu hỏi</vt:lpstr>
      <vt:lpstr>Phân tích: 4 mức độ, 3 câu hỏi</vt:lpstr>
      <vt:lpstr>Tài liệu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Do Van</dc:creator>
  <cp:lastModifiedBy>Tran Bi</cp:lastModifiedBy>
  <cp:revision>162</cp:revision>
  <dcterms:created xsi:type="dcterms:W3CDTF">2018-08-08T14:52:13Z</dcterms:created>
  <dcterms:modified xsi:type="dcterms:W3CDTF">2019-10-25T14:15:31Z</dcterms:modified>
</cp:coreProperties>
</file>